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  <p:sldMasterId id="2147483668" r:id="rId4"/>
    <p:sldMasterId id="2147483685" r:id="rId5"/>
    <p:sldMasterId id="2147483702" r:id="rId6"/>
  </p:sldMasterIdLst>
  <p:notesMasterIdLst>
    <p:notesMasterId r:id="rId13"/>
  </p:notesMasterIdLst>
  <p:handoutMasterIdLst>
    <p:handoutMasterId r:id="rId14"/>
  </p:handoutMasterIdLst>
  <p:sldIdLst>
    <p:sldId id="259" r:id="rId7"/>
    <p:sldId id="266" r:id="rId8"/>
    <p:sldId id="1728" r:id="rId9"/>
    <p:sldId id="1729" r:id="rId10"/>
    <p:sldId id="1732" r:id="rId11"/>
    <p:sldId id="275" r:id="rId12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/>
        </p14:section>
        <p14:section name="内容页" id="{EB11151C-0E14-47B0-8218-1431BF894351}">
          <p14:sldIdLst>
            <p14:sldId id="266"/>
            <p14:sldId id="1728"/>
            <p14:sldId id="1729"/>
            <p14:sldId id="1732"/>
          </p14:sldIdLst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4" pos="3840" userDrawn="1">
          <p15:clr>
            <a:srgbClr val="A4A3A4"/>
          </p15:clr>
        </p15:guide>
        <p15:guide id="5" orient="horz" pos="1072" userDrawn="1">
          <p15:clr>
            <a:srgbClr val="A4A3A4"/>
          </p15:clr>
        </p15:guide>
        <p15:guide id="6" orient="horz" pos="1539" userDrawn="1">
          <p15:clr>
            <a:srgbClr val="A4A3A4"/>
          </p15:clr>
        </p15:guide>
        <p15:guide id="7" orient="horz" pos="3135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840"/>
        <p:guide orient="horz" pos="1072"/>
        <p:guide orient="horz" pos="1539"/>
        <p:guide orient="horz" pos="3135"/>
        <p:guide pos="2128"/>
        <p:guide pos="4067"/>
        <p:guide pos="5972"/>
        <p:guide pos="5292"/>
        <p:guide pos="2276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slide" Target="slides/slide1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gs" Target="tags/tag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9.xml"/><Relationship Id="rId8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8.xml"/><Relationship Id="rId1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4.xml"/><Relationship Id="rId1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0.xml"/><Relationship Id="rId1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dirty="0"/>
              <a:t>相干时间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数据服务</a:t>
            </a:r>
            <a:r>
              <a:rPr lang="zh-CN" altLang="en-US" dirty="0"/>
              <a:t>实验室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相干时间（Coherence Time）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060575"/>
            <a:ext cx="8694263" cy="1368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相干时间是指无线信道保持相对稳定的时间长度。在这个时间范围内，信道的特性（如幅度、相位和时延）变化不大，可以认为信道是静态的。</a:t>
            </a: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DejaVu Math TeX Gyre" panose="02000503000000000000" charset="0"/>
                <a:cs typeface="DejaVu Math TeX Gyre" panose="02000503000000000000" charset="0"/>
              </a:rPr>
              <a:t>​</a:t>
            </a:r>
            <a:endParaRPr lang="zh-CN" altLang="en-US" sz="2000" i="1" dirty="0">
              <a:solidFill>
                <a:schemeClr val="tx1">
                  <a:lumMod val="75000"/>
                  <a:lumOff val="25000"/>
                </a:schemeClr>
              </a:solidFill>
              <a:latin typeface="DejaVu Math TeX Gyre" panose="02000503000000000000" charset="0"/>
              <a:cs typeface="DejaVu Math TeX Gyre" panose="02000503000000000000" charset="0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DejaVu Math TeX Gyre" panose="02000503000000000000" charset="0"/>
                <a:cs typeface="DejaVu Math TeX Gyre" panose="02000503000000000000" charset="0"/>
              </a:rPr>
              <a:t> </a:t>
            </a:r>
            <a:endParaRPr lang="zh-CN" altLang="en-US" sz="2000" i="1" dirty="0">
              <a:solidFill>
                <a:schemeClr val="tx1">
                  <a:lumMod val="75000"/>
                  <a:lumOff val="25000"/>
                </a:schemeClr>
              </a:solidFill>
              <a:latin typeface="DejaVu Math TeX Gyre" panose="02000503000000000000" charset="0"/>
              <a:cs typeface="DejaVu Math TeX Gyre" panose="02000503000000000000" charset="0"/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7410" y="2867025"/>
            <a:ext cx="7917180" cy="27063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相干时间（Coherence Time）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l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12645" y="2442845"/>
            <a:ext cx="4256405" cy="14541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80693" y="1983740"/>
            <a:ext cx="8694263" cy="28765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ym typeface="+mn-ea"/>
              </a:rPr>
              <a:t>根据叠加原理，接收到的信号是</a:t>
            </a:r>
            <a:endParaRPr lang="zh-CN" altLang="en-US" sz="2000" dirty="0">
              <a:sym typeface="+mn-ea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</a:pPr>
            <a:endParaRPr lang="zh-CN" altLang="en-US" sz="2000" dirty="0">
              <a:sym typeface="+mn-ea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</a:pPr>
            <a:endParaRPr lang="zh-CN" altLang="en-US" sz="2000" dirty="0">
              <a:sym typeface="+mn-ea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</a:pPr>
            <a:endParaRPr lang="zh-CN" altLang="en-US" sz="2000" dirty="0">
              <a:sym typeface="+mn-ea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DejaVu Math TeX Gyre" panose="02000503000000000000" charset="0"/>
                <a:cs typeface="DejaVu Math TeX Gyre" panose="02000503000000000000" charset="0"/>
              </a:rPr>
              <a:t>​</a:t>
            </a:r>
            <a:endParaRPr lang="zh-CN" altLang="en-US" sz="2000" i="1" dirty="0">
              <a:solidFill>
                <a:schemeClr val="tx1">
                  <a:lumMod val="75000"/>
                  <a:lumOff val="25000"/>
                </a:schemeClr>
              </a:solidFill>
              <a:latin typeface="DejaVu Math TeX Gyre" panose="02000503000000000000" charset="0"/>
              <a:cs typeface="DejaVu Math TeX Gyre" panose="02000503000000000000" charset="0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DejaVu Math TeX Gyre" panose="02000503000000000000" charset="0"/>
                <a:cs typeface="DejaVu Math TeX Gyre" panose="02000503000000000000" charset="0"/>
              </a:rPr>
              <a:t> </a:t>
            </a:r>
            <a:endParaRPr lang="zh-CN" altLang="en-US" sz="2000" i="1" dirty="0">
              <a:solidFill>
                <a:schemeClr val="tx1">
                  <a:lumMod val="75000"/>
                  <a:lumOff val="25000"/>
                </a:schemeClr>
              </a:solidFill>
              <a:latin typeface="DejaVu Math TeX Gyre" panose="02000503000000000000" charset="0"/>
              <a:cs typeface="DejaVu Math TeX Gyre" panose="02000503000000000000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相干时间（Coherence Time）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l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32225" y="3230880"/>
            <a:ext cx="4324985" cy="15690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80693" y="2061210"/>
            <a:ext cx="8694263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/>
              <a:t>为了便于论证，假设当接收器位于图</a:t>
            </a:r>
            <a:r>
              <a:rPr lang="en-US" altLang="zh-CN" sz="2000" dirty="0"/>
              <a:t>(</a:t>
            </a:r>
            <a:r>
              <a:rPr lang="zh-CN" altLang="en-US" sz="2000" dirty="0"/>
              <a:t>a</a:t>
            </a:r>
            <a:r>
              <a:rPr lang="en-US" altLang="zh-CN" sz="2000" dirty="0"/>
              <a:t>)</a:t>
            </a:r>
            <a:r>
              <a:rPr lang="zh-CN" altLang="en-US" sz="2000" dirty="0"/>
              <a:t> 所示位置时，d1/λ 和 d2/λ 是整数。所以两条路径相加后，y</a:t>
            </a:r>
            <a:r>
              <a:rPr lang="en-US" altLang="zh-CN" sz="2000" dirty="0"/>
              <a:t>(</a:t>
            </a:r>
            <a:r>
              <a:rPr lang="zh-CN" altLang="en-US" sz="2000" dirty="0"/>
              <a:t>t</a:t>
            </a:r>
            <a:r>
              <a:rPr lang="en-US" altLang="zh-CN" sz="2000" dirty="0"/>
              <a:t>)</a:t>
            </a:r>
            <a:r>
              <a:rPr lang="zh-CN" altLang="en-US" sz="2000" dirty="0"/>
              <a:t> = 2x</a:t>
            </a:r>
            <a:r>
              <a:rPr lang="en-US" altLang="zh-CN" sz="2000" dirty="0"/>
              <a:t>(</a:t>
            </a:r>
            <a:r>
              <a:rPr lang="zh-CN" altLang="en-US" sz="2000" dirty="0"/>
              <a:t>t</a:t>
            </a:r>
            <a:r>
              <a:rPr lang="en-US" altLang="zh-CN" sz="2000" dirty="0"/>
              <a:t>)</a:t>
            </a:r>
            <a:r>
              <a:rPr lang="zh-CN" altLang="en-US" sz="2000" dirty="0"/>
              <a:t>。接下来，如果接收器向右移动 d 米，因此我们有了图 </a:t>
            </a:r>
            <a:r>
              <a:rPr lang="en-US" altLang="zh-CN" sz="2000" dirty="0"/>
              <a:t>(</a:t>
            </a:r>
            <a:r>
              <a:rPr lang="zh-CN" altLang="en-US" sz="2000" dirty="0"/>
              <a:t>b</a:t>
            </a:r>
            <a:r>
              <a:rPr lang="en-US" altLang="zh-CN" sz="2000" dirty="0"/>
              <a:t>)</a:t>
            </a:r>
            <a:r>
              <a:rPr lang="zh-CN" altLang="en-US" sz="2000" dirty="0"/>
              <a:t> 中的情况，则接收信号将是</a:t>
            </a:r>
            <a:r>
              <a:rPr lang="en-US" altLang="zh-CN" sz="2000" dirty="0"/>
              <a:t>：</a:t>
            </a:r>
            <a:endParaRPr lang="zh-CN" altLang="en-US" sz="2000" dirty="0"/>
          </a:p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DejaVu Math TeX Gyre" panose="02000503000000000000" charset="0"/>
                <a:cs typeface="DejaVu Math TeX Gyre" panose="02000503000000000000" charset="0"/>
              </a:rPr>
              <a:t>​</a:t>
            </a:r>
            <a:endParaRPr lang="zh-CN" altLang="en-US" sz="2000" i="1" dirty="0">
              <a:solidFill>
                <a:schemeClr val="tx1">
                  <a:lumMod val="75000"/>
                  <a:lumOff val="25000"/>
                </a:schemeClr>
              </a:solidFill>
              <a:latin typeface="DejaVu Math TeX Gyre" panose="02000503000000000000" charset="0"/>
              <a:cs typeface="DejaVu Math TeX Gyre" panose="02000503000000000000" charset="0"/>
            </a:endParaRPr>
          </a:p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DejaVu Math TeX Gyre" panose="02000503000000000000" charset="0"/>
                <a:cs typeface="DejaVu Math TeX Gyre" panose="02000503000000000000" charset="0"/>
              </a:rPr>
              <a:t> </a:t>
            </a:r>
            <a:endParaRPr lang="zh-CN" altLang="en-US" sz="2000" i="1" dirty="0">
              <a:solidFill>
                <a:schemeClr val="tx1">
                  <a:lumMod val="75000"/>
                  <a:lumOff val="25000"/>
                </a:schemeClr>
              </a:solidFill>
              <a:latin typeface="DejaVu Math TeX Gyre" panose="02000503000000000000" charset="0"/>
              <a:cs typeface="DejaVu Math TeX Gyre" panose="02000503000000000000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相干时间（Coherence Time）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如果式子中的余弦等于零，则两条路径相加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</a:t>
            </a:r>
            <a:r>
              <a:rPr lang="zh-CN" altLang="en-US" sz="2000" dirty="0">
                <a:sym typeface="+mn-ea"/>
              </a:rPr>
              <a:t>y</a:t>
            </a:r>
            <a:r>
              <a:rPr lang="en-US" altLang="zh-CN" sz="2000" dirty="0">
                <a:sym typeface="+mn-ea"/>
              </a:rPr>
              <a:t>(</a:t>
            </a:r>
            <a:r>
              <a:rPr lang="zh-CN" altLang="en-US" sz="2000" dirty="0">
                <a:sym typeface="+mn-ea"/>
              </a:rPr>
              <a:t>t</a:t>
            </a:r>
            <a:r>
              <a:rPr lang="en-US" altLang="zh-CN" sz="2000" dirty="0">
                <a:sym typeface="+mn-ea"/>
              </a:rPr>
              <a:t>)</a:t>
            </a:r>
            <a:r>
              <a:rPr lang="zh-CN" altLang="en-US" sz="2000" dirty="0">
                <a:sym typeface="+mn-ea"/>
              </a:rPr>
              <a:t> = 2x</a:t>
            </a:r>
            <a:r>
              <a:rPr lang="en-US" altLang="zh-CN" sz="2000" dirty="0">
                <a:sym typeface="+mn-ea"/>
              </a:rPr>
              <a:t>(</a:t>
            </a:r>
            <a:r>
              <a:rPr lang="zh-CN" altLang="en-US" sz="2000" dirty="0">
                <a:sym typeface="+mn-ea"/>
              </a:rPr>
              <a:t>t</a:t>
            </a:r>
            <a:r>
              <a:rPr lang="en-US" altLang="zh-CN" sz="2000" dirty="0">
                <a:sym typeface="+mn-ea"/>
              </a:rPr>
              <a:t>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。如图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所示，对于间隔 λ/2 米的位移 d，这种情况会周期性地发生。只要接收器的移动距离不超过 λ/2，就可以认为该通道是时不变的。这意味着，如果接收器以 v 米/秒的速度移动，则相干时间 Tc 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70400" y="4041140"/>
            <a:ext cx="3327400" cy="939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YTY4ZTQyMzY5YmJjOWIwOTQ1OWUyYTU1NTk0NTM4Mjk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423</Words>
  <Application>WPS 演示</Application>
  <PresentationFormat>宽屏</PresentationFormat>
  <Paragraphs>32</Paragraphs>
  <Slides>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6</vt:i4>
      </vt:variant>
    </vt:vector>
  </HeadingPairs>
  <TitlesOfParts>
    <vt:vector size="28" baseType="lpstr">
      <vt:lpstr>Arial</vt:lpstr>
      <vt:lpstr>宋体</vt:lpstr>
      <vt:lpstr>Wingdings</vt:lpstr>
      <vt:lpstr>Segoe UI Light</vt:lpstr>
      <vt:lpstr>Thonburi</vt:lpstr>
      <vt:lpstr>微软雅黑</vt:lpstr>
      <vt:lpstr>微软雅黑</vt:lpstr>
      <vt:lpstr>Calibri</vt:lpstr>
      <vt:lpstr>等线</vt:lpstr>
      <vt:lpstr>汉仪旗黑</vt:lpstr>
      <vt:lpstr>Segoe UI</vt:lpstr>
      <vt:lpstr>DejaVu Math TeX Gyre</vt:lpstr>
      <vt:lpstr>微软雅黑</vt:lpstr>
      <vt:lpstr>宋体</vt:lpstr>
      <vt:lpstr>Arial Unicode MS</vt:lpstr>
      <vt:lpstr>汉仪中等线KW</vt:lpstr>
      <vt:lpstr>Helvetica Neue</vt:lpstr>
      <vt:lpstr>Office 主题​​</vt:lpstr>
      <vt:lpstr>1_OfficePLUS</vt:lpstr>
      <vt:lpstr>3_Office 主题​​</vt:lpstr>
      <vt:lpstr>4_Office 主题​​</vt:lpstr>
      <vt:lpstr>5_Office 主题​​</vt:lpstr>
      <vt:lpstr>相干时间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吴伯涛</cp:lastModifiedBy>
  <cp:revision>161</cp:revision>
  <dcterms:created xsi:type="dcterms:W3CDTF">2024-11-05T09:25:45Z</dcterms:created>
  <dcterms:modified xsi:type="dcterms:W3CDTF">2024-11-05T09:25:45Z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5BFB511B96E721E599E42967BC63968C_43</vt:lpwstr>
  </property>
  <property fmtid="{D5CDD505-2E9C-101B-9397-08002B2CF9AE}" pid="12" name="KSOProductBuildVer">
    <vt:lpwstr>2052-6.12.1.8902</vt:lpwstr>
  </property>
</Properties>
</file>

<file path=docProps/thumbnail.jpeg>
</file>